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9" r:id="rId1"/>
  </p:sldMasterIdLst>
  <p:notesMasterIdLst>
    <p:notesMasterId r:id="rId19"/>
  </p:notesMasterIdLst>
  <p:handoutMasterIdLst>
    <p:handoutMasterId r:id="rId20"/>
  </p:handoutMasterIdLst>
  <p:sldIdLst>
    <p:sldId id="256" r:id="rId2"/>
    <p:sldId id="329" r:id="rId3"/>
    <p:sldId id="326" r:id="rId4"/>
    <p:sldId id="324" r:id="rId5"/>
    <p:sldId id="328" r:id="rId6"/>
    <p:sldId id="339" r:id="rId7"/>
    <p:sldId id="335" r:id="rId8"/>
    <p:sldId id="327" r:id="rId9"/>
    <p:sldId id="338" r:id="rId10"/>
    <p:sldId id="344" r:id="rId11"/>
    <p:sldId id="345" r:id="rId12"/>
    <p:sldId id="340" r:id="rId13"/>
    <p:sldId id="346" r:id="rId14"/>
    <p:sldId id="277" r:id="rId15"/>
    <p:sldId id="331" r:id="rId16"/>
    <p:sldId id="332" r:id="rId17"/>
    <p:sldId id="333" r:id="rId18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ulie Powell" initials="JP" lastIdx="1" clrIdx="0">
    <p:extLst>
      <p:ext uri="{19B8F6BF-5375-455C-9EA6-DF929625EA0E}">
        <p15:presenceInfo xmlns:p15="http://schemas.microsoft.com/office/powerpoint/2012/main" userId="Julie Powell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13" autoAdjust="0"/>
    <p:restoredTop sz="64296" autoAdjust="0"/>
  </p:normalViewPr>
  <p:slideViewPr>
    <p:cSldViewPr snapToGrid="0">
      <p:cViewPr varScale="1">
        <p:scale>
          <a:sx n="61" d="100"/>
          <a:sy n="61" d="100"/>
        </p:scale>
        <p:origin x="116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B9F0CC7D-14A9-4ED0-AB62-A3A2E092C9D5}" type="datetimeFigureOut">
              <a:rPr lang="en-US" smtClean="0"/>
              <a:t>1/27/2020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CF0E83E8-A720-405C-806F-A1F7564A04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2072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11B3845-FEF0-4FC3-9E28-0FDB5399572F}" type="datetimeFigureOut">
              <a:rPr lang="en-US" smtClean="0"/>
              <a:t>1/27/2020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F34BF86-4547-43B7-97B3-F03C9F87CF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6832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imeanddate.com/timer/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34BF86-4547-43B7-97B3-F03C9F87CF0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22260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dirty="0"/>
              <a:t>Pose a real-life scenario to students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dirty="0"/>
              <a:t>Have them process and think through the questions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dirty="0"/>
              <a:t>What knowledge do they need to have to answer these questions?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dirty="0"/>
              <a:t>Develop solutions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0" indent="0">
              <a:buFont typeface="Arial" panose="020B0604020202020204" pitchFamily="34" charset="0"/>
              <a:buNone/>
            </a:pPr>
            <a:endParaRPr lang="en-US" sz="1800" dirty="0"/>
          </a:p>
          <a:p>
            <a:r>
              <a:rPr lang="en-US" sz="3600" dirty="0"/>
              <a:t>Backward design</a:t>
            </a:r>
          </a:p>
          <a:p>
            <a:r>
              <a:rPr lang="en-US" sz="3600" dirty="0"/>
              <a:t>Define the big why, the purpose</a:t>
            </a:r>
          </a:p>
          <a:p>
            <a:pPr lvl="1"/>
            <a:r>
              <a:rPr lang="en-US" sz="3600" dirty="0"/>
              <a:t>Why is this valuable to learn? </a:t>
            </a:r>
          </a:p>
          <a:p>
            <a:pPr lvl="1"/>
            <a:r>
              <a:rPr lang="en-US" sz="3600" dirty="0"/>
              <a:t>Why is this relevant? </a:t>
            </a:r>
          </a:p>
          <a:p>
            <a:pPr lvl="1"/>
            <a:r>
              <a:rPr lang="en-US" sz="3600" dirty="0"/>
              <a:t>What do I expect from a student who has completed one of my </a:t>
            </a:r>
            <a:r>
              <a:rPr lang="en-US" sz="3600" u="sng" dirty="0"/>
              <a:t>nutrition </a:t>
            </a:r>
            <a:r>
              <a:rPr lang="en-US" sz="3600" dirty="0"/>
              <a:t>courses?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34BF86-4547-43B7-97B3-F03C9F87CF0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0167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dirty="0"/>
              <a:t>I will take the work that we produce in the workshop today and re-tool your ideas for a new 10 Ways and share later!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dirty="0"/>
              <a:t>Can keep items either on the right or left or change all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dirty="0"/>
              <a:t>#s 1-3 might be the most challenging to rephrase/rethink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dirty="0"/>
              <a:t>4-10 – might just need to re-write the left side (#7 address the anxiety aspect of this generation) – free wellness center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dirty="0"/>
              <a:t>You have 7 minutes to empathize and ideate.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dirty="0"/>
              <a:t>Start a visible timer from a website.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dirty="0">
                <a:hlinkClick r:id="rId3"/>
              </a:rPr>
              <a:t>https://www.timeanddate.com/timer/</a:t>
            </a:r>
            <a:endParaRPr lang="en-US" sz="18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34BF86-4547-43B7-97B3-F03C9F87CF0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0759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34BF86-4547-43B7-97B3-F03C9F87CF0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8874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Stanford design school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34BF86-4547-43B7-97B3-F03C9F87CF0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2459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34BF86-4547-43B7-97B3-F03C9F87CF0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8728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dirty="0"/>
              <a:t>Empathize – we have a health epidemic in our country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dirty="0"/>
              <a:t>Define – what are the issues?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dirty="0"/>
              <a:t>Ideate – what information do we need and how do we solve these issues?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dirty="0"/>
              <a:t>Prototype – what education strategies work? PSAs? Books, articles? Videos? Food plates?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dirty="0"/>
              <a:t>Test – after choosing an option, go through testing – reflect and refine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dirty="0"/>
              <a:t>Stay tuned…offer insight…experimenting – it’s ok if I flounder – I’m still learning!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34BF86-4547-43B7-97B3-F03C9F87CF0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8791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34BF86-4547-43B7-97B3-F03C9F87CF0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307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dirty="0"/>
              <a:t>Why – purpose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dirty="0"/>
              <a:t>Relevance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dirty="0"/>
              <a:t>Over can they remember the recommended intake in milligrams for sodium each day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34BF86-4547-43B7-97B3-F03C9F87CF0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5336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dirty="0"/>
              <a:t>I want this to be a flourishing generation, so I’m choosing to be a part of Gen Z. How about you?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34BF86-4547-43B7-97B3-F03C9F87CF0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5671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34BF86-4547-43B7-97B3-F03C9F87CF0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9824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Please</a:t>
            </a:r>
            <a:r>
              <a:rPr lang="en-US" baseline="0" dirty="0"/>
              <a:t> take 1 minute to share with someone near you…or if that is uncomfortable for you, just ponder on your own.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baseline="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/>
              <a:t>What activity has been successful in your classes or an approach you found that resonated with the emerging adult population (Gen Z)?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baseline="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/>
              <a:t>What about a failure?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baseline="0" dirty="0"/>
              <a:t>An activity you tried that either just completely flopped or maybe didn’t unfold like you had envisioned in your mental lesson plan.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34BF86-4547-43B7-97B3-F03C9F87CF0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8796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34BF86-4547-43B7-97B3-F03C9F87CF0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5823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34BF86-4547-43B7-97B3-F03C9F87CF0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8335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34BF86-4547-43B7-97B3-F03C9F87CF0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01325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49979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10618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11358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26342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1/27/2020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80012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18453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1/27/2020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44524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36130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83807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08880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40206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15360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23597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u.edu/library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asasa.com/articles/generations/gen-x-gen-y-gen-z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itunes.apple.com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enerationzunfiltered.com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u.edu/library/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E639389-5CE5-4E42-90F2-7285AB3AB6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0D8BB72-00A6-426D-9D3D-E424019F37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3680" y="240031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690CD3C-3755-4F1C-9BDA-BF4A62A219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1" y="240030"/>
            <a:ext cx="7821038" cy="6377940"/>
          </a:xfrm>
          <a:prstGeom prst="rect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4D978C-E1C3-4F72-BE92-3B2DB793E6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7861" y="688255"/>
            <a:ext cx="7493689" cy="5217595"/>
          </a:xfrm>
          <a:noFill/>
          <a:ln w="12700" cmpd="sng">
            <a:noFill/>
          </a:ln>
        </p:spPr>
        <p:txBody>
          <a:bodyPr anchor="ctr">
            <a:normAutofit/>
          </a:bodyPr>
          <a:lstStyle/>
          <a:p>
            <a:r>
              <a:rPr lang="en-US" sz="5300" cap="none" dirty="0">
                <a:solidFill>
                  <a:schemeClr val="bg1"/>
                </a:solidFill>
              </a:rPr>
              <a:t>Will You Allow Your Thinking to</a:t>
            </a:r>
            <a:br>
              <a:rPr lang="en-US" sz="6000" cap="none" dirty="0">
                <a:solidFill>
                  <a:schemeClr val="bg1"/>
                </a:solidFill>
              </a:rPr>
            </a:br>
            <a:r>
              <a:rPr lang="en-US" sz="8000" cap="none" dirty="0">
                <a:solidFill>
                  <a:schemeClr val="accent1"/>
                </a:solidFill>
              </a:rPr>
              <a:t>BE TRANSFORMED </a:t>
            </a:r>
            <a:r>
              <a:rPr lang="en-US" sz="4800" cap="none" dirty="0">
                <a:solidFill>
                  <a:schemeClr val="bg1"/>
                </a:solidFill>
              </a:rPr>
              <a:t>in order to</a:t>
            </a:r>
            <a:br>
              <a:rPr lang="en-US" sz="4800" cap="none" dirty="0">
                <a:solidFill>
                  <a:schemeClr val="bg1"/>
                </a:solidFill>
              </a:rPr>
            </a:br>
            <a:r>
              <a:rPr lang="en-US" sz="4800" cap="none" dirty="0">
                <a:solidFill>
                  <a:schemeClr val="bg1"/>
                </a:solidFill>
              </a:rPr>
              <a:t>Engage &amp; Equip Gen Z?</a:t>
            </a:r>
            <a:endParaRPr lang="en-US" sz="6000" cap="none" dirty="0">
              <a:solidFill>
                <a:schemeClr val="bg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6E27DB5-CF7E-45B2-B0C6-C101093B11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69994" y="688255"/>
            <a:ext cx="3079883" cy="5217595"/>
          </a:xfrm>
        </p:spPr>
        <p:txBody>
          <a:bodyPr anchor="ctr">
            <a:normAutofit/>
          </a:bodyPr>
          <a:lstStyle/>
          <a:p>
            <a:pPr algn="l"/>
            <a:r>
              <a:rPr lang="en-US" sz="2400" b="1" dirty="0"/>
              <a:t>Union University</a:t>
            </a:r>
          </a:p>
          <a:p>
            <a:pPr algn="l"/>
            <a:r>
              <a:rPr lang="en-US" sz="2400" b="1" dirty="0"/>
              <a:t>Faculty Workshop  Winter 2020</a:t>
            </a:r>
          </a:p>
          <a:p>
            <a:pPr algn="l"/>
            <a:endParaRPr lang="en-US" sz="2400" b="1" dirty="0"/>
          </a:p>
          <a:p>
            <a:pPr algn="l"/>
            <a:r>
              <a:rPr lang="en-US" sz="2400" b="1" dirty="0"/>
              <a:t>Julie Powell, Ed.D.</a:t>
            </a:r>
          </a:p>
          <a:p>
            <a:pPr algn="l"/>
            <a:r>
              <a:rPr lang="en-US" sz="2000" b="1" dirty="0" err="1"/>
              <a:t>flourishinglife.sport.blog</a:t>
            </a:r>
            <a:endParaRPr lang="en-US" sz="2000" b="1" dirty="0"/>
          </a:p>
          <a:p>
            <a:pPr algn="l"/>
            <a:endParaRPr lang="en-US" sz="2400" b="1" dirty="0"/>
          </a:p>
          <a:p>
            <a:pPr algn="l"/>
            <a:r>
              <a:rPr lang="en-US" sz="2400" b="1" dirty="0"/>
              <a:t>Department of Physical Education, Wellness &amp; Sport</a:t>
            </a:r>
          </a:p>
        </p:txBody>
      </p:sp>
    </p:spTree>
    <p:extLst>
      <p:ext uri="{BB962C8B-B14F-4D97-AF65-F5344CB8AC3E}">
        <p14:creationId xmlns:p14="http://schemas.microsoft.com/office/powerpoint/2010/main" val="12249676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E639389-5CE5-4E42-90F2-7285AB3AB6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0D8BB72-00A6-426D-9D3D-E424019F37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3680" y="240031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690CD3C-3755-4F1C-9BDA-BF4A62A219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1" y="240030"/>
            <a:ext cx="7821038" cy="6377940"/>
          </a:xfrm>
          <a:prstGeom prst="rect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073CC41-8EB6-4BDC-AD8B-DE39BDB722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2996" y="688255"/>
            <a:ext cx="6244018" cy="5217595"/>
          </a:xfrm>
          <a:noFill/>
          <a:ln w="12700" cmpd="sng">
            <a:noFill/>
          </a:ln>
        </p:spPr>
        <p:txBody>
          <a:bodyPr anchor="ctr">
            <a:normAutofit/>
          </a:bodyPr>
          <a:lstStyle/>
          <a:p>
            <a:pPr algn="r"/>
            <a:r>
              <a:rPr lang="en-US" sz="6000" dirty="0">
                <a:solidFill>
                  <a:schemeClr val="bg1"/>
                </a:solidFill>
              </a:rPr>
              <a:t>Equipping Strategies</a:t>
            </a:r>
          </a:p>
        </p:txBody>
      </p:sp>
    </p:spTree>
    <p:extLst>
      <p:ext uri="{BB962C8B-B14F-4D97-AF65-F5344CB8AC3E}">
        <p14:creationId xmlns:p14="http://schemas.microsoft.com/office/powerpoint/2010/main" val="9089328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368A5362-EC3B-4BE3-804B-E6B289AF8A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54C4D4-2414-437E-B522-AC09AE188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8564" y="609600"/>
            <a:ext cx="3912583" cy="135636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Design Thinking</a:t>
            </a:r>
          </a:p>
        </p:txBody>
      </p:sp>
      <p:pic>
        <p:nvPicPr>
          <p:cNvPr id="6" name="Content Placeholder 5" descr="A close up of a device&#10;&#10;Description automatically generated">
            <a:extLst>
              <a:ext uri="{FF2B5EF4-FFF2-40B4-BE49-F238E27FC236}">
                <a16:creationId xmlns:a16="http://schemas.microsoft.com/office/drawing/2014/main" id="{19F0C8B0-F458-4AF0-AA2D-08C398453A1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872064" y="1697463"/>
            <a:ext cx="6045576" cy="346109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E11516-7BC2-4D00-9E2E-023A3DAE88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558564" y="2057400"/>
            <a:ext cx="3912583" cy="403860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3200" dirty="0"/>
              <a:t> Course Design Redesign Workshop</a:t>
            </a:r>
          </a:p>
          <a:p>
            <a:r>
              <a:rPr lang="en-US" sz="3200" dirty="0"/>
              <a:t> What is Design Thinking?</a:t>
            </a:r>
          </a:p>
          <a:p>
            <a:r>
              <a:rPr lang="en-US" sz="3200" dirty="0"/>
              <a:t> Group Activity</a:t>
            </a:r>
          </a:p>
          <a:p>
            <a:r>
              <a:rPr lang="en-US" sz="3200" dirty="0"/>
              <a:t> Nutrition Course </a:t>
            </a:r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0849904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4">
            <a:extLst>
              <a:ext uri="{FF2B5EF4-FFF2-40B4-BE49-F238E27FC236}">
                <a16:creationId xmlns:a16="http://schemas.microsoft.com/office/drawing/2014/main" id="{368A5362-EC3B-4BE3-804B-E6B289AF8A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F5F9A0-13E1-47D0-8140-FEBB6C185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8404" y="609600"/>
            <a:ext cx="6822744" cy="135636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Re-Tool for Union University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200BE7F7-0A4A-490B-AFDA-C4294B58D11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1411638" y="857675"/>
            <a:ext cx="2056267" cy="514066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588F17-95EC-4CCB-9914-1A88BFC7A6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48404" y="2057400"/>
            <a:ext cx="6822744" cy="4038600"/>
          </a:xfr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r>
              <a:rPr lang="en-US" sz="3200" dirty="0"/>
              <a:t>Because of the challenges of an intergenerational workplace like UU, how can we alter the infographic for it to be a useful tool for new faculty?</a:t>
            </a:r>
          </a:p>
          <a:p>
            <a:r>
              <a:rPr lang="en-US" sz="3200" dirty="0"/>
              <a:t>Using the questions on the colored sheets, do any themes emerge?</a:t>
            </a:r>
          </a:p>
          <a:p>
            <a:r>
              <a:rPr lang="en-US" sz="3200" dirty="0"/>
              <a:t>Using those themes, re-write the assigned numbers. </a:t>
            </a:r>
          </a:p>
          <a:p>
            <a:r>
              <a:rPr lang="en-US" sz="3200" dirty="0"/>
              <a:t>Now, the document will say: 10 Ways to Equip Gen Z for Success at UU</a:t>
            </a:r>
          </a:p>
        </p:txBody>
      </p:sp>
    </p:spTree>
    <p:extLst>
      <p:ext uri="{BB962C8B-B14F-4D97-AF65-F5344CB8AC3E}">
        <p14:creationId xmlns:p14="http://schemas.microsoft.com/office/powerpoint/2010/main" val="3877912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E639389-5CE5-4E42-90F2-7285AB3AB6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0D8BB72-00A6-426D-9D3D-E424019F37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3680" y="240031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690CD3C-3755-4F1C-9BDA-BF4A62A219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1" y="240030"/>
            <a:ext cx="7821038" cy="6377940"/>
          </a:xfrm>
          <a:prstGeom prst="rect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B77F547-D21F-48EA-BAB4-4D33FA98BA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2996" y="688255"/>
            <a:ext cx="6244018" cy="5217595"/>
          </a:xfrm>
          <a:noFill/>
          <a:ln w="12700" cmpd="sng">
            <a:noFill/>
          </a:ln>
        </p:spPr>
        <p:txBody>
          <a:bodyPr anchor="ctr">
            <a:normAutofit/>
          </a:bodyPr>
          <a:lstStyle/>
          <a:p>
            <a:pPr algn="r"/>
            <a:r>
              <a:rPr lang="en-US" sz="6000" dirty="0">
                <a:solidFill>
                  <a:schemeClr val="bg1"/>
                </a:solidFill>
              </a:rPr>
              <a:t>Classroom strategies</a:t>
            </a:r>
          </a:p>
        </p:txBody>
      </p:sp>
    </p:spTree>
    <p:extLst>
      <p:ext uri="{BB962C8B-B14F-4D97-AF65-F5344CB8AC3E}">
        <p14:creationId xmlns:p14="http://schemas.microsoft.com/office/powerpoint/2010/main" val="25073337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368A5362-EC3B-4BE3-804B-E6B289AF8A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D37744E-F5F6-4ED5-9F5F-21183A8FE7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DD9D7C55-D0C1-4B48-ADC5-A9E322B196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>
            <a:extLst>
              <a:ext uri="{FF2B5EF4-FFF2-40B4-BE49-F238E27FC236}">
                <a16:creationId xmlns:a16="http://schemas.microsoft.com/office/drawing/2014/main" id="{AF76D8A0-F840-44FD-94A8-A20CBDF8DE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2100" cy="6377939"/>
          </a:xfrm>
          <a:prstGeom prst="rect">
            <a:avLst/>
          </a:prstGeom>
          <a:solidFill>
            <a:schemeClr val="bg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37" name="Rectangle 36">
            <a:extLst>
              <a:ext uri="{FF2B5EF4-FFF2-40B4-BE49-F238E27FC236}">
                <a16:creationId xmlns:a16="http://schemas.microsoft.com/office/drawing/2014/main" id="{CC844B5A-A65D-41B5-8242-5470C11DC3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89378" y="246887"/>
            <a:ext cx="5861321" cy="6377939"/>
          </a:xfrm>
          <a:prstGeom prst="rect">
            <a:avLst/>
          </a:prstGeom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76795CB0-CC14-43E3-9440-AD43DE65E1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736924" y="4220801"/>
            <a:ext cx="4215939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>
            <a:extLst>
              <a:ext uri="{FF2B5EF4-FFF2-40B4-BE49-F238E27FC236}">
                <a16:creationId xmlns:a16="http://schemas.microsoft.com/office/drawing/2014/main" id="{14AE8570-D9D3-44BE-A679-3A4B0F1C27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00" y="246888"/>
            <a:ext cx="11724640" cy="6377939"/>
          </a:xfrm>
          <a:prstGeom prst="rect">
            <a:avLst/>
          </a:prstGeom>
          <a:noFill/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F9302DB-415C-49FF-AF6E-CFAAF7F24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6924" y="857675"/>
            <a:ext cx="4566230" cy="343778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85000"/>
              </a:lnSpc>
            </a:pPr>
            <a:r>
              <a:rPr lang="en-US" sz="7200" b="1" cap="all" dirty="0">
                <a:solidFill>
                  <a:srgbClr val="FFFFFF"/>
                </a:solidFill>
              </a:rPr>
              <a:t>Teaching Toolbox</a:t>
            </a:r>
          </a:p>
        </p:txBody>
      </p:sp>
      <p:pic>
        <p:nvPicPr>
          <p:cNvPr id="4" name="Picture Placeholder 3" descr="A picture containing tool, drawing&#10;&#10;Description automatically generated">
            <a:extLst>
              <a:ext uri="{FF2B5EF4-FFF2-40B4-BE49-F238E27FC236}">
                <a16:creationId xmlns:a16="http://schemas.microsoft.com/office/drawing/2014/main" id="{B3E3E01A-097E-42DC-88BC-BDECE641384F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3"/>
          <a:srcRect b="14968"/>
          <a:stretch/>
        </p:blipFill>
        <p:spPr>
          <a:xfrm>
            <a:off x="872064" y="1474946"/>
            <a:ext cx="4593715" cy="3906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0079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BC67B137-15B0-4AF6-94A8-AC00BA8D7B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5699F27B-22F2-45E1-BFB8-2B1FF14A95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B979E5F-41CC-4FB7-9F52-4E396B28DA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643466"/>
            <a:ext cx="3602736" cy="5269651"/>
          </a:xfrm>
        </p:spPr>
        <p:txBody>
          <a:bodyPr>
            <a:normAutofit/>
          </a:bodyPr>
          <a:lstStyle/>
          <a:p>
            <a:pPr algn="ctr"/>
            <a:r>
              <a:rPr lang="en-US" sz="3200" b="1" i="1" u="sng" dirty="0">
                <a:solidFill>
                  <a:schemeClr val="tx2"/>
                </a:solidFill>
                <a:hlinkClick r:id="rId3"/>
              </a:rPr>
              <a:t>Designed to Learn: Using Design Thinking to Bring Purpose and Passion</a:t>
            </a:r>
            <a:r>
              <a:rPr lang="en-US" sz="3200" b="1" u="sng" dirty="0">
                <a:solidFill>
                  <a:schemeClr val="tx2"/>
                </a:solidFill>
                <a:hlinkClick r:id="rId3"/>
              </a:rPr>
              <a:t> by L. Portnoy</a:t>
            </a:r>
            <a:br>
              <a:rPr lang="en-US" sz="3200" b="1" u="sng" dirty="0">
                <a:solidFill>
                  <a:schemeClr val="tx2"/>
                </a:solidFill>
              </a:rPr>
            </a:br>
            <a:br>
              <a:rPr lang="en-US" sz="3200" b="1" u="sng" dirty="0">
                <a:solidFill>
                  <a:schemeClr val="tx2"/>
                </a:solidFill>
              </a:rPr>
            </a:br>
            <a:r>
              <a:rPr lang="en-US" sz="2800" b="1" dirty="0">
                <a:latin typeface="Cambria" panose="02040503050406030204" pitchFamily="18" charset="0"/>
              </a:rPr>
              <a:t>LB3013 .P6386 2020</a:t>
            </a:r>
            <a:endParaRPr lang="en-US" sz="3200" dirty="0">
              <a:solidFill>
                <a:schemeClr val="tx2"/>
              </a:solidFill>
              <a:latin typeface="Cambria" panose="02040503050406030204" pitchFamily="18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33ABDA7-FF8C-4E26-8C7D-47E0AE54EA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265557"/>
            <a:ext cx="7031" cy="393192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Content Placeholder 8" descr="A close up of a sign&#10;&#10;Description automatically generated">
            <a:extLst>
              <a:ext uri="{FF2B5EF4-FFF2-40B4-BE49-F238E27FC236}">
                <a16:creationId xmlns:a16="http://schemas.microsoft.com/office/drawing/2014/main" id="{622FBEFE-B1F8-4141-905C-799834B73C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6288809" y="1038084"/>
            <a:ext cx="3794936" cy="487503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559063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C0DD7BF-8F3D-4D34-A37A-85563D3D62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BC9DCBD-3572-46B7-8AB8-B696BE2A2A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0805" y="857675"/>
            <a:ext cx="5679948" cy="929084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3600" dirty="0"/>
              <a:t>Flourishing Thinking</a:t>
            </a:r>
          </a:p>
        </p:txBody>
      </p:sp>
      <p:pic>
        <p:nvPicPr>
          <p:cNvPr id="6" name="Content Placeholder 5" descr="A bowl of food on a table&#10;&#10;Description automatically generated">
            <a:extLst>
              <a:ext uri="{FF2B5EF4-FFF2-40B4-BE49-F238E27FC236}">
                <a16:creationId xmlns:a16="http://schemas.microsoft.com/office/drawing/2014/main" id="{E7C355AF-A374-4F88-9F55-6D19A9C6BC7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/>
          <a:srcRect l="25225" r="35010" b="-1"/>
          <a:stretch/>
        </p:blipFill>
        <p:spPr>
          <a:xfrm>
            <a:off x="872064" y="857675"/>
            <a:ext cx="4593715" cy="5140669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FB21C0-A796-420C-A3FB-330F85BD1E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948952" y="1786759"/>
            <a:ext cx="5364444" cy="4111181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dirty="0"/>
              <a:t> </a:t>
            </a:r>
            <a:r>
              <a:rPr lang="en-US" sz="3200" dirty="0"/>
              <a:t>What are some health issues related to eating habits that are endangering us?</a:t>
            </a:r>
          </a:p>
          <a:p>
            <a:pPr marL="45720" indent="0">
              <a:buNone/>
            </a:pPr>
            <a:endParaRPr lang="en-US" sz="3200" dirty="0"/>
          </a:p>
          <a:p>
            <a:pPr lvl="1"/>
            <a:r>
              <a:rPr lang="en-US" sz="3000" dirty="0"/>
              <a:t> Rising Obesity Rates</a:t>
            </a:r>
          </a:p>
          <a:p>
            <a:pPr lvl="1"/>
            <a:r>
              <a:rPr lang="en-US" sz="3000" dirty="0"/>
              <a:t> Diabetes</a:t>
            </a:r>
          </a:p>
          <a:p>
            <a:pPr lvl="1"/>
            <a:r>
              <a:rPr lang="en-US" sz="3000" dirty="0"/>
              <a:t> Sedentary Lifestyles</a:t>
            </a:r>
          </a:p>
          <a:p>
            <a:pPr lvl="1"/>
            <a:r>
              <a:rPr lang="en-US" sz="3000" dirty="0"/>
              <a:t> Processed Foods</a:t>
            </a:r>
          </a:p>
          <a:p>
            <a:pPr marL="4572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6597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5" descr="A close up of a device&#10;&#10;Description automatically generated">
            <a:extLst>
              <a:ext uri="{FF2B5EF4-FFF2-40B4-BE49-F238E27FC236}">
                <a16:creationId xmlns:a16="http://schemas.microsoft.com/office/drawing/2014/main" id="{D69859D0-D59D-4A0E-BFC9-99B8B29B6B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5185" y="502511"/>
            <a:ext cx="10016548" cy="5734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5900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68A5362-EC3B-4BE3-804B-E6B289AF8A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D37744E-F5F6-4ED5-9F5F-21183A8FE7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D9D7C55-D0C1-4B48-ADC5-A9E322B196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0BCB6D3E-2815-49BC-A13F-4EFD175096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2100" cy="6377939"/>
          </a:xfrm>
          <a:prstGeom prst="rect">
            <a:avLst/>
          </a:prstGeom>
          <a:solidFill>
            <a:schemeClr val="bg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C77A9593-26A9-4234-8351-9339ABF913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2944" y="246887"/>
            <a:ext cx="4397755" cy="6377939"/>
          </a:xfrm>
          <a:prstGeom prst="rect">
            <a:avLst/>
          </a:prstGeom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6E1AD3BD-190E-448E-9100-7E7AAB9BB9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370284" y="4405863"/>
            <a:ext cx="2763075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7723AC0F-348F-4B67-BAC9-F3049BD209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00" y="246888"/>
            <a:ext cx="11724640" cy="6377939"/>
          </a:xfrm>
          <a:prstGeom prst="rect">
            <a:avLst/>
          </a:prstGeom>
          <a:noFill/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66CF83-D4AE-4E63-AB63-012CD4FE27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5138" y="857675"/>
            <a:ext cx="3113366" cy="362284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85000"/>
              </a:lnSpc>
            </a:pPr>
            <a:r>
              <a:rPr lang="en-US" sz="3000" b="1" dirty="0">
                <a:solidFill>
                  <a:srgbClr val="FFFFFF"/>
                </a:solidFill>
              </a:rPr>
              <a:t>What do I expect from a student who has completed one of my </a:t>
            </a:r>
            <a:r>
              <a:rPr lang="en-US" sz="3000" b="1" u="sng" dirty="0">
                <a:solidFill>
                  <a:srgbClr val="FFFFFF"/>
                </a:solidFill>
              </a:rPr>
              <a:t>nutrition </a:t>
            </a:r>
            <a:r>
              <a:rPr lang="en-US" sz="3000" b="1" dirty="0">
                <a:solidFill>
                  <a:srgbClr val="FFFFFF"/>
                </a:solidFill>
              </a:rPr>
              <a:t>courses?</a:t>
            </a:r>
            <a:br>
              <a:rPr lang="en-US" sz="3000" b="1" cap="all" dirty="0">
                <a:solidFill>
                  <a:srgbClr val="FFFFFF"/>
                </a:solidFill>
              </a:rPr>
            </a:br>
            <a:endParaRPr lang="en-US" sz="3000" b="1" cap="all" dirty="0">
              <a:solidFill>
                <a:srgbClr val="FFFFFF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0CEC80F-BF15-4258-BBE1-1D09BA3F7C4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707" t="9809" r="13524" b="9885"/>
          <a:stretch/>
        </p:blipFill>
        <p:spPr>
          <a:xfrm>
            <a:off x="531010" y="1047098"/>
            <a:ext cx="6563885" cy="476380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913234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FA31DD38-4203-4A04-AFC6-856CBEECD2AD}"/>
              </a:ext>
            </a:extLst>
          </p:cNvPr>
          <p:cNvSpPr txBox="1"/>
          <p:nvPr/>
        </p:nvSpPr>
        <p:spPr>
          <a:xfrm>
            <a:off x="1135117" y="1166842"/>
            <a:ext cx="1008993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atin typeface="Calibri" panose="020F0502020204030204" pitchFamily="34" charset="0"/>
                <a:ea typeface="Cambria" panose="02040503050406030204" pitchFamily="18" charset="0"/>
                <a:cs typeface="Tahoma" panose="020B0604030504040204" pitchFamily="34" charset="0"/>
              </a:rPr>
              <a:t>My dream for you is to be a comfortable, confident, and exciting health professional who can intelligently engage with others about nutrition.</a:t>
            </a:r>
            <a:endParaRPr lang="en-US" sz="5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99337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5E639389-5CE5-4E42-90F2-7285AB3AB6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0D8BB72-00A6-426D-9D3D-E424019F37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3680" y="240031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690CD3C-3755-4F1C-9BDA-BF4A62A219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1" y="240030"/>
            <a:ext cx="7821038" cy="6377940"/>
          </a:xfrm>
          <a:prstGeom prst="rect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2F7E97C-1ED4-495B-A357-BE891E69A1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2996" y="688255"/>
            <a:ext cx="6244018" cy="5217595"/>
          </a:xfrm>
          <a:noFill/>
          <a:ln w="12700" cmpd="sng">
            <a:noFill/>
          </a:ln>
        </p:spPr>
        <p:txBody>
          <a:bodyPr anchor="ctr">
            <a:normAutofit fontScale="90000"/>
          </a:bodyPr>
          <a:lstStyle/>
          <a:p>
            <a:pPr algn="r"/>
            <a:r>
              <a:rPr lang="en-US" sz="3300" b="0" dirty="0">
                <a:solidFill>
                  <a:schemeClr val="bg1"/>
                </a:solidFill>
              </a:rPr>
              <a:t>“</a:t>
            </a:r>
            <a:r>
              <a:rPr lang="en-US" sz="3300" b="0" cap="none" dirty="0">
                <a:solidFill>
                  <a:schemeClr val="bg1"/>
                </a:solidFill>
              </a:rPr>
              <a:t>Gen Z is a set of behaviors and attitudes about the way the world works</a:t>
            </a:r>
            <a:r>
              <a:rPr lang="en-US" sz="3300" b="0" dirty="0">
                <a:solidFill>
                  <a:schemeClr val="bg1"/>
                </a:solidFill>
              </a:rPr>
              <a:t>.</a:t>
            </a:r>
            <a:br>
              <a:rPr lang="en-US" sz="3300" b="0" dirty="0">
                <a:solidFill>
                  <a:schemeClr val="bg1"/>
                </a:solidFill>
              </a:rPr>
            </a:br>
            <a:r>
              <a:rPr lang="en-US" sz="3300" b="0" dirty="0">
                <a:solidFill>
                  <a:schemeClr val="bg1"/>
                </a:solidFill>
              </a:rPr>
              <a:t> </a:t>
            </a:r>
            <a:br>
              <a:rPr lang="en-US" sz="3300" b="0" dirty="0">
                <a:solidFill>
                  <a:schemeClr val="bg1"/>
                </a:solidFill>
              </a:rPr>
            </a:br>
            <a:r>
              <a:rPr lang="en-US" sz="4000" u="sng" dirty="0">
                <a:solidFill>
                  <a:schemeClr val="bg1"/>
                </a:solidFill>
              </a:rPr>
              <a:t>You can be born into it or you can choose to be part of it</a:t>
            </a:r>
            <a:r>
              <a:rPr lang="en-US" sz="3300" u="sng" dirty="0">
                <a:solidFill>
                  <a:schemeClr val="bg1"/>
                </a:solidFill>
              </a:rPr>
              <a:t>.</a:t>
            </a:r>
            <a:br>
              <a:rPr lang="en-US" sz="3300" u="sng" dirty="0">
                <a:solidFill>
                  <a:schemeClr val="bg1"/>
                </a:solidFill>
              </a:rPr>
            </a:br>
            <a:r>
              <a:rPr lang="en-US" sz="3300" b="0" dirty="0">
                <a:solidFill>
                  <a:schemeClr val="bg1"/>
                </a:solidFill>
              </a:rPr>
              <a:t> </a:t>
            </a:r>
            <a:br>
              <a:rPr lang="en-US" sz="3300" b="0" dirty="0">
                <a:solidFill>
                  <a:schemeClr val="bg1"/>
                </a:solidFill>
              </a:rPr>
            </a:br>
            <a:r>
              <a:rPr lang="en-US" sz="3300" b="0" cap="none" dirty="0">
                <a:solidFill>
                  <a:schemeClr val="bg1"/>
                </a:solidFill>
              </a:rPr>
              <a:t>The Gen Z Effect is what happens when the simplicity and affordability of technology unites generations more than it divides them.”</a:t>
            </a:r>
            <a:endParaRPr lang="en-US" sz="3300" cap="none" dirty="0">
              <a:solidFill>
                <a:schemeClr val="bg1"/>
              </a:solidFill>
            </a:endParaRP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51DF96B1-0D5D-4E34-83D4-1D85A54D2F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69994" y="688255"/>
            <a:ext cx="3079883" cy="5217595"/>
          </a:xfrm>
        </p:spPr>
        <p:txBody>
          <a:bodyPr anchor="ctr">
            <a:normAutofit/>
          </a:bodyPr>
          <a:lstStyle/>
          <a:p>
            <a:pPr algn="l"/>
            <a:r>
              <a:rPr lang="en-US" sz="3200" dirty="0" err="1"/>
              <a:t>Koulopoulos</a:t>
            </a:r>
            <a:r>
              <a:rPr lang="en-US" sz="3200" dirty="0"/>
              <a:t> and </a:t>
            </a:r>
            <a:r>
              <a:rPr lang="en-US" sz="3200" dirty="0" err="1"/>
              <a:t>Keldsen</a:t>
            </a:r>
            <a:r>
              <a:rPr lang="en-US" sz="3200" dirty="0"/>
              <a:t> in </a:t>
            </a:r>
            <a:r>
              <a:rPr lang="en-US" sz="3200" i="1" dirty="0"/>
              <a:t>The Gen Z Effect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3100764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040C58F-ED2B-42E1-A6D4-EB62C899FA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close up of a flower&#10;&#10;Description automatically generated">
            <a:extLst>
              <a:ext uri="{FF2B5EF4-FFF2-40B4-BE49-F238E27FC236}">
                <a16:creationId xmlns:a16="http://schemas.microsoft.com/office/drawing/2014/main" id="{8A281906-DAAC-4B02-8F51-82251A8AEA0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404" r="7643" b="-1"/>
          <a:stretch/>
        </p:blipFill>
        <p:spPr>
          <a:xfrm>
            <a:off x="231141" y="252632"/>
            <a:ext cx="11724640" cy="636914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AB629FD-F72B-4125-BE7D-4C6DFF43AC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noFill/>
          <a:ln w="12700">
            <a:solidFill>
              <a:srgbClr val="374B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2873359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CB1112E-1210-4686-BCF3-1F592F0BBC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dirty="0"/>
              <a:t>How will you equip and engage?</a:t>
            </a:r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89" b="21089"/>
          <a:stretch>
            <a:fillRect/>
          </a:stretch>
        </p:blipFill>
        <p:spPr/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1850283-9FD7-48DD-BA2C-0E1627494B5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Please Share Your Success (and Failure) Stories!!!! </a:t>
            </a:r>
          </a:p>
        </p:txBody>
      </p:sp>
    </p:spTree>
    <p:extLst>
      <p:ext uri="{BB962C8B-B14F-4D97-AF65-F5344CB8AC3E}">
        <p14:creationId xmlns:p14="http://schemas.microsoft.com/office/powerpoint/2010/main" val="28388786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C67B137-15B0-4AF6-94A8-AC00BA8D7B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699F27B-22F2-45E1-BFB8-2B1FF14A95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41053A3-38F1-49B1-9E2A-52779FAF1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643466"/>
            <a:ext cx="3602736" cy="5269651"/>
          </a:xfrm>
        </p:spPr>
        <p:txBody>
          <a:bodyPr>
            <a:normAutofit/>
          </a:bodyPr>
          <a:lstStyle/>
          <a:p>
            <a:pPr algn="ctr"/>
            <a:r>
              <a:rPr lang="en-US" sz="3200">
                <a:solidFill>
                  <a:schemeClr val="tx2"/>
                </a:solidFill>
              </a:rPr>
              <a:t>References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33ABDA7-FF8C-4E26-8C7D-47E0AE54EA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265557"/>
            <a:ext cx="7031" cy="393192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B1AEE8-936B-40CE-A97C-E0951624A8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65182" y="643466"/>
            <a:ext cx="6173333" cy="5269650"/>
          </a:xfrm>
        </p:spPr>
        <p:txBody>
          <a:bodyPr anchor="ctr">
            <a:normAutofit lnSpcReduction="10000"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Generational Image. Retrieved from </a:t>
            </a:r>
            <a:r>
              <a:rPr lang="en-US" sz="2000" dirty="0">
                <a:solidFill>
                  <a:schemeClr val="tx2"/>
                </a:solidFill>
                <a:hlinkClick r:id="rId3"/>
              </a:rPr>
              <a:t>https://www.kasasa.com/articles/generations/gen-x-gen-y-gen-z</a:t>
            </a:r>
            <a:endParaRPr lang="en-US" sz="2000" dirty="0">
              <a:solidFill>
                <a:schemeClr val="tx2"/>
              </a:solidFill>
            </a:endParaRPr>
          </a:p>
          <a:p>
            <a:r>
              <a:rPr lang="en-US" sz="2000" dirty="0"/>
              <a:t>https://platform.breakoutedu.com/</a:t>
            </a:r>
          </a:p>
          <a:p>
            <a:r>
              <a:rPr lang="en-US" sz="2000" dirty="0" err="1"/>
              <a:t>Eng</a:t>
            </a:r>
            <a:r>
              <a:rPr lang="en-US" sz="2000" dirty="0"/>
              <a:t>, N. (2017). </a:t>
            </a:r>
            <a:r>
              <a:rPr lang="en-US" sz="2000" i="1" dirty="0"/>
              <a:t>Teaching College: The ultimate guide to lecturing, presenting, and engaging students. </a:t>
            </a:r>
            <a:r>
              <a:rPr lang="en-US" sz="2000" dirty="0"/>
              <a:t>ISBN-13: 978-0-9985875-1-6</a:t>
            </a:r>
          </a:p>
          <a:p>
            <a:r>
              <a:rPr lang="en-US" sz="2000" dirty="0"/>
              <a:t>Elmore, T. &amp; McPeak. (2018, September 27). The Dark Side of Alexa and Siri. </a:t>
            </a:r>
            <a:r>
              <a:rPr lang="en-US" sz="2000" i="1" dirty="0"/>
              <a:t>Growing Leaders </a:t>
            </a:r>
            <a:r>
              <a:rPr lang="en-US" sz="2000" dirty="0"/>
              <a:t>[Audio Podcast]. Retrieved from Retrieved from </a:t>
            </a:r>
            <a:r>
              <a:rPr lang="en-US" sz="2000" dirty="0">
                <a:hlinkClick r:id="rId4"/>
              </a:rPr>
              <a:t>http://itunes.apple.com</a:t>
            </a:r>
            <a:endParaRPr lang="en-US" sz="2000" dirty="0"/>
          </a:p>
          <a:p>
            <a:r>
              <a:rPr lang="en-US" sz="2000" dirty="0"/>
              <a:t>Elmore, T. (2017). </a:t>
            </a:r>
            <a:r>
              <a:rPr lang="en-US" sz="2000" i="1" dirty="0"/>
              <a:t>Marching off the map: Inspire students to navigate a brand new world. </a:t>
            </a:r>
            <a:r>
              <a:rPr lang="en-US" sz="2000" dirty="0"/>
              <a:t>Atlanta: Poet Gardner Publishing.</a:t>
            </a:r>
          </a:p>
          <a:p>
            <a:r>
              <a:rPr lang="en-US" sz="2000" dirty="0"/>
              <a:t>Getting to Know Gen Z Study. Barnes and Noble College.</a:t>
            </a:r>
          </a:p>
          <a:p>
            <a:endParaRPr lang="en-US" sz="2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62917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C67B137-15B0-4AF6-94A8-AC00BA8D7B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699F27B-22F2-45E1-BFB8-2B1FF14A95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41053A3-38F1-49B1-9E2A-52779FAF1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643466"/>
            <a:ext cx="3602736" cy="5269651"/>
          </a:xfrm>
        </p:spPr>
        <p:txBody>
          <a:bodyPr>
            <a:normAutofit/>
          </a:bodyPr>
          <a:lstStyle/>
          <a:p>
            <a:pPr algn="ctr"/>
            <a:r>
              <a:rPr lang="en-US" sz="3200">
                <a:solidFill>
                  <a:schemeClr val="tx2"/>
                </a:solidFill>
              </a:rPr>
              <a:t>References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33ABDA7-FF8C-4E26-8C7D-47E0AE54EA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265557"/>
            <a:ext cx="7031" cy="393192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B1AEE8-936B-40CE-A97C-E0951624A8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65182" y="643466"/>
            <a:ext cx="6173333" cy="5269650"/>
          </a:xfrm>
        </p:spPr>
        <p:txBody>
          <a:bodyPr anchor="ctr">
            <a:normAutofit/>
          </a:bodyPr>
          <a:lstStyle/>
          <a:p>
            <a:r>
              <a:rPr lang="en-US" sz="2000" dirty="0"/>
              <a:t>Twenge, J.M. (2017). </a:t>
            </a:r>
            <a:r>
              <a:rPr lang="en-US" sz="2000" i="1" dirty="0"/>
              <a:t> </a:t>
            </a:r>
            <a:r>
              <a:rPr lang="en-US" sz="2000" i="1" dirty="0" err="1"/>
              <a:t>iGen</a:t>
            </a:r>
            <a:r>
              <a:rPr lang="en-US" sz="2000" i="1" dirty="0"/>
              <a:t>: Why today’s super-connected kids are growing up less rebellious, more tolerant, less happy-and completely unprepared for adulthood</a:t>
            </a:r>
            <a:r>
              <a:rPr lang="en-US" sz="2000" dirty="0"/>
              <a:t>. New York: Atria Books.</a:t>
            </a:r>
          </a:p>
          <a:p>
            <a:r>
              <a:rPr lang="en-US" sz="2000" dirty="0" err="1"/>
              <a:t>Instagrammable</a:t>
            </a:r>
            <a:r>
              <a:rPr lang="en-US" sz="2000" dirty="0"/>
              <a:t>. (2018). Retrieved from https://www.urbandictionary.com/define.php?term=instagrammable</a:t>
            </a:r>
          </a:p>
          <a:p>
            <a:r>
              <a:rPr lang="en-US" sz="2000" dirty="0"/>
              <a:t>Peters, M. (2016, May 23). Mike Peter’s Editorial Cartoons.</a:t>
            </a:r>
          </a:p>
          <a:p>
            <a:r>
              <a:rPr lang="en-US" i="1" dirty="0"/>
              <a:t>The Gen Z Effect: The Six Forces Shaping the Future of Business</a:t>
            </a:r>
            <a:r>
              <a:rPr lang="en-US" dirty="0"/>
              <a:t> by T. </a:t>
            </a:r>
            <a:r>
              <a:rPr lang="en-US" dirty="0" err="1"/>
              <a:t>Koulopoulos</a:t>
            </a:r>
            <a:r>
              <a:rPr lang="en-US" dirty="0"/>
              <a:t> &amp; D. </a:t>
            </a:r>
            <a:r>
              <a:rPr lang="en-US" dirty="0" err="1"/>
              <a:t>Keldsen</a:t>
            </a:r>
            <a:endParaRPr lang="en-US" dirty="0"/>
          </a:p>
          <a:p>
            <a:r>
              <a:rPr lang="en-US" b="1" i="1" dirty="0">
                <a:hlinkClick r:id="rId3"/>
              </a:rPr>
              <a:t>Generation Z Unfiltered</a:t>
            </a:r>
            <a:r>
              <a:rPr lang="en-US" b="1" dirty="0">
                <a:hlinkClick r:id="rId3"/>
              </a:rPr>
              <a:t> by T. Elmore and A. McPeak</a:t>
            </a:r>
            <a:endParaRPr lang="en-US" dirty="0"/>
          </a:p>
          <a:p>
            <a:endParaRPr lang="en-US" sz="2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674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C67B137-15B0-4AF6-94A8-AC00BA8D7B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699F27B-22F2-45E1-BFB8-2B1FF14A95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41053A3-38F1-49B1-9E2A-52779FAF1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643466"/>
            <a:ext cx="3602736" cy="5269651"/>
          </a:xfrm>
        </p:spPr>
        <p:txBody>
          <a:bodyPr>
            <a:normAutofit/>
          </a:bodyPr>
          <a:lstStyle/>
          <a:p>
            <a:pPr algn="ctr"/>
            <a:r>
              <a:rPr lang="en-US" sz="3200">
                <a:solidFill>
                  <a:schemeClr val="tx2"/>
                </a:solidFill>
              </a:rPr>
              <a:t>References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33ABDA7-FF8C-4E26-8C7D-47E0AE54EA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265557"/>
            <a:ext cx="7031" cy="393192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B1AEE8-936B-40CE-A97C-E0951624A8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65182" y="643466"/>
            <a:ext cx="6173333" cy="5269650"/>
          </a:xfrm>
        </p:spPr>
        <p:txBody>
          <a:bodyPr anchor="ctr">
            <a:normAutofit/>
          </a:bodyPr>
          <a:lstStyle/>
          <a:p>
            <a:r>
              <a:rPr lang="en-US" i="1" dirty="0"/>
              <a:t>Generation on a Tightrope </a:t>
            </a:r>
            <a:r>
              <a:rPr lang="en-US" dirty="0"/>
              <a:t>by Levine and Dean</a:t>
            </a:r>
          </a:p>
          <a:p>
            <a:r>
              <a:rPr lang="en-US" b="1" i="1" u="sng" dirty="0">
                <a:hlinkClick r:id="rId3"/>
              </a:rPr>
              <a:t>Designed to Learn: Using Design Thinking to Bring Purpose and Passion</a:t>
            </a:r>
            <a:r>
              <a:rPr lang="en-US" b="1" u="sng" dirty="0">
                <a:hlinkClick r:id="rId3"/>
              </a:rPr>
              <a:t> by L. Portnoy</a:t>
            </a:r>
            <a:endParaRPr lang="en-US" sz="2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82351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Basis">
  <a:themeElements>
    <a:clrScheme name="Basis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D9D01AC2-EE7D-4E49-99EE-8E62E4E7E8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857</Words>
  <Application>Microsoft Office PowerPoint</Application>
  <PresentationFormat>Widescreen</PresentationFormat>
  <Paragraphs>106</Paragraphs>
  <Slides>17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Cambria</vt:lpstr>
      <vt:lpstr>Corbel</vt:lpstr>
      <vt:lpstr>Basis</vt:lpstr>
      <vt:lpstr>Will You Allow Your Thinking to BE TRANSFORMED in order to Engage &amp; Equip Gen Z?</vt:lpstr>
      <vt:lpstr>Equipping Strategies</vt:lpstr>
      <vt:lpstr>Design Thinking</vt:lpstr>
      <vt:lpstr>Re-Tool for Union University</vt:lpstr>
      <vt:lpstr>Classroom strategies</vt:lpstr>
      <vt:lpstr>Teaching Toolbox</vt:lpstr>
      <vt:lpstr>Designed to Learn: Using Design Thinking to Bring Purpose and Passion by L. Portnoy  LB3013 .P6386 2020</vt:lpstr>
      <vt:lpstr>Flourishing Thinking</vt:lpstr>
      <vt:lpstr>PowerPoint Presentation</vt:lpstr>
      <vt:lpstr>What do I expect from a student who has completed one of my nutrition courses? </vt:lpstr>
      <vt:lpstr>PowerPoint Presentation</vt:lpstr>
      <vt:lpstr>“Gen Z is a set of behaviors and attitudes about the way the world works.   You can be born into it or you can choose to be part of it.   The Gen Z Effect is what happens when the simplicity and affordability of technology unites generations more than it divides them.”</vt:lpstr>
      <vt:lpstr>PowerPoint Presentation</vt:lpstr>
      <vt:lpstr>How will you equip and engage?</vt:lpstr>
      <vt:lpstr>References</vt:lpstr>
      <vt:lpstr>References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 We Wait to Begin, Please read &amp; Complete the Card Provided</dc:title>
  <dc:creator>Julie Powell</dc:creator>
  <cp:lastModifiedBy>Julie Powell</cp:lastModifiedBy>
  <cp:revision>15</cp:revision>
  <dcterms:created xsi:type="dcterms:W3CDTF">2020-01-18T15:43:14Z</dcterms:created>
  <dcterms:modified xsi:type="dcterms:W3CDTF">2020-01-27T19:32:57Z</dcterms:modified>
</cp:coreProperties>
</file>